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60720" y="-594360"/>
            <a:ext cx="8046720" cy="8046720"/>
          </a:xfrm>
          <a:prstGeom prst="ellipse">
            <a:avLst/>
          </a:prstGeom>
          <a:solidFill>
            <a:srgbClr val="0A0A0B">
              <a:alpha val="0"/>
            </a:srgbClr>
          </a:solidFill>
          <a:ln w="3175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7048195" y="693115"/>
            <a:ext cx="5471770" cy="5471770"/>
          </a:xfrm>
          <a:prstGeom prst="ellipse">
            <a:avLst/>
          </a:prstGeom>
          <a:solidFill>
            <a:srgbClr val="0A0A0B">
              <a:alpha val="0"/>
            </a:srgbClr>
          </a:solidFill>
          <a:ln w="1905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8335670" y="1980590"/>
            <a:ext cx="2896819" cy="2896819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4A100B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623146" y="3268066"/>
            <a:ext cx="321869" cy="321869"/>
          </a:xfrm>
          <a:prstGeom prst="ellipse">
            <a:avLst/>
          </a:prstGeom>
          <a:solidFill>
            <a:srgbClr val="0A0A0B">
              <a:alpha val="0"/>
            </a:srgbClr>
          </a:solidFill>
          <a:ln w="9525">
            <a:solidFill>
              <a:srgbClr val="320A07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720072" y="3364992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pic>
        <p:nvPicPr>
          <p:cNvPr id="7" name="Image 0" descr="/mnt/user-data/outputs/shockwavelabs-logo/shockwavelabs-primary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371600"/>
            <a:ext cx="5669280" cy="73936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2468880"/>
            <a:ext cx="76809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back the companies</a:t>
            </a:r>
            <a:endParaRPr lang="en-US" sz="4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make things.</a:t>
            </a:r>
            <a:endParaRPr lang="en-US" sz="4600" dirty="0"/>
          </a:p>
        </p:txBody>
      </p:sp>
      <p:sp>
        <p:nvSpPr>
          <p:cNvPr id="9" name="Text 6"/>
          <p:cNvSpPr/>
          <p:nvPr/>
        </p:nvSpPr>
        <p:spPr>
          <a:xfrm>
            <a:off x="804672" y="44348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Venture capital </a:t>
            </a:r>
            <a:pPr indent="0" marL="0">
              <a:buNone/>
            </a:pPr>
            <a:r>
              <a:rPr lang="en-US" sz="170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</a:t>
            </a:r>
            <a:pPr indent="0" marL="0">
              <a:buNone/>
            </a:pPr>
            <a:r>
              <a:rPr lang="en-US" sz="17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hardware foundry for the industrial era of AI.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822960" y="5806440"/>
            <a:ext cx="2743200" cy="0"/>
          </a:xfrm>
          <a:prstGeom prst="line">
            <a:avLst/>
          </a:prstGeom>
          <a:noFill/>
          <a:ln w="12700">
            <a:solidFill>
              <a:srgbClr val="2A2E33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804672" y="5943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PITCH DECK · 2026  ·  CONFIDENTIAL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PORTFOLIO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companies building the real world.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04672" y="224028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Frontier Energies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04672" y="26060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447288" y="205740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703320" y="224028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X-Propulsions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703320" y="26060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PROPULSION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345936" y="205740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601968" y="224028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XCompute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601968" y="26060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SEMICONDUCTORS &amp; AI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244584" y="205740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500616" y="224028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XPascal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500616" y="26060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AEROSPACE &amp; PRESSURE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48640" y="315468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04672" y="333756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Celltropy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04672" y="370332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STORAGE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447288" y="315468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3703320" y="333756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MonoSilicon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3703320" y="370332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345936" y="315468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6601968" y="333756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AutoEdge Automation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601968" y="370332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AUTOMATION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9244584" y="315468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9500616" y="333756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SpaceNetwork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9500616" y="370332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48640" y="425196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804672" y="443484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Deskbots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804672" y="48006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447288" y="425196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3703320" y="443484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StellarDrive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3703320" y="48006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MOBILITY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345936" y="425196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6601968" y="443484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UnRecycle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6601968" y="48006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CIRCULAR MATERIALS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9244584" y="425196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38" name="Text 36"/>
          <p:cNvSpPr/>
          <p:nvPr/>
        </p:nvSpPr>
        <p:spPr>
          <a:xfrm>
            <a:off x="9500616" y="443484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Perceptivity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9500616" y="48006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AI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548640" y="534924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804672" y="55321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AutoEdge Robotics</a:t>
            </a:r>
            <a:endParaRPr lang="en-US" sz="1350" dirty="0"/>
          </a:p>
        </p:txBody>
      </p:sp>
      <p:sp>
        <p:nvSpPr>
          <p:cNvPr id="42" name="Text 40"/>
          <p:cNvSpPr/>
          <p:nvPr/>
        </p:nvSpPr>
        <p:spPr>
          <a:xfrm>
            <a:off x="804672" y="58978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3447288" y="534924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44" name="Text 42"/>
          <p:cNvSpPr/>
          <p:nvPr/>
        </p:nvSpPr>
        <p:spPr>
          <a:xfrm>
            <a:off x="3703320" y="55321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Vashishtha Research</a:t>
            </a:r>
            <a:endParaRPr lang="en-US" sz="1350" dirty="0"/>
          </a:p>
        </p:txBody>
      </p:sp>
      <p:sp>
        <p:nvSpPr>
          <p:cNvPr id="45" name="Text 43"/>
          <p:cNvSpPr/>
          <p:nvPr/>
        </p:nvSpPr>
        <p:spPr>
          <a:xfrm>
            <a:off x="3703320" y="58978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TECH R&amp;D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345936" y="534924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6601968" y="55321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Tenex</a:t>
            </a:r>
            <a:endParaRPr lang="en-US" sz="1350" dirty="0"/>
          </a:p>
        </p:txBody>
      </p:sp>
      <p:sp>
        <p:nvSpPr>
          <p:cNvPr id="48" name="Text 46"/>
          <p:cNvSpPr/>
          <p:nvPr/>
        </p:nvSpPr>
        <p:spPr>
          <a:xfrm>
            <a:off x="6601968" y="58978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ADVANCED MATERIALS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9244584" y="5349240"/>
            <a:ext cx="2697480" cy="932688"/>
          </a:xfrm>
          <a:prstGeom prst="roundRect">
            <a:avLst>
              <a:gd name="adj" fmla="val 588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0" name="Text 48"/>
          <p:cNvSpPr/>
          <p:nvPr/>
        </p:nvSpPr>
        <p:spPr>
          <a:xfrm>
            <a:off x="9500616" y="55321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Frontier Grid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9500616" y="58978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GRID INFRA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HOW WE WORK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6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conviction to production.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743200"/>
            <a:ext cx="2615184" cy="2743200"/>
          </a:xfrm>
          <a:prstGeom prst="roundRect">
            <a:avLst>
              <a:gd name="adj" fmla="val 2098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41248" y="301752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41248" y="3749040"/>
            <a:ext cx="2066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1248" y="4251960"/>
            <a:ext cx="20665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lead or co-lead, write fast, and back conviction with operating support — not just a wire.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82112" y="4114800"/>
            <a:ext cx="192024" cy="0"/>
          </a:xfrm>
          <a:prstGeom prst="line">
            <a:avLst/>
          </a:prstGeom>
          <a:noFill/>
          <a:ln w="19050">
            <a:solidFill>
              <a:srgbClr val="E5261C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3392424" y="2743200"/>
            <a:ext cx="2615184" cy="2743200"/>
          </a:xfrm>
          <a:prstGeom prst="roundRect">
            <a:avLst>
              <a:gd name="adj" fmla="val 2098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685032" y="301752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3685032" y="3749040"/>
            <a:ext cx="2066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Prototype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685032" y="4251960"/>
            <a:ext cx="20665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Founders plug into X-Wave to cut iteration cycles from quarters to days.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25896" y="4114800"/>
            <a:ext cx="192024" cy="0"/>
          </a:xfrm>
          <a:prstGeom prst="line">
            <a:avLst/>
          </a:prstGeom>
          <a:noFill/>
          <a:ln w="19050">
            <a:solidFill>
              <a:srgbClr val="E5261C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6236208" y="2743200"/>
            <a:ext cx="2615184" cy="2743200"/>
          </a:xfrm>
          <a:prstGeom prst="roundRect">
            <a:avLst>
              <a:gd name="adj" fmla="val 2098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6528816" y="301752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528816" y="3749040"/>
            <a:ext cx="2066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28816" y="4251960"/>
            <a:ext cx="20665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open our manufacturing network to move from prototype to repeatable production.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869680" y="4114800"/>
            <a:ext cx="192024" cy="0"/>
          </a:xfrm>
          <a:prstGeom prst="line">
            <a:avLst/>
          </a:prstGeom>
          <a:noFill/>
          <a:ln w="19050">
            <a:solidFill>
              <a:srgbClr val="E5261C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9079992" y="2743200"/>
            <a:ext cx="2615184" cy="2743200"/>
          </a:xfrm>
          <a:prstGeom prst="roundRect">
            <a:avLst>
              <a:gd name="adj" fmla="val 2098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372600" y="301752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9372600" y="3749040"/>
            <a:ext cx="2066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372600" y="4251960"/>
            <a:ext cx="20665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Wins recirculate — talent, suppliers, and learnings shared across the portfolio.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WHY SHOCKWAVELABS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8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VCs send a wire.</a:t>
            </a:r>
            <a:endParaRPr lang="en-US" sz="3800" dirty="0"/>
          </a:p>
          <a:p>
            <a:pPr algn="l" indent="0" marL="0">
              <a:lnSpc>
                <a:spcPct val="98000"/>
              </a:lnSpc>
              <a:buNone/>
            </a:pPr>
            <a:r>
              <a:rPr lang="en-US" sz="38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hand you a factory.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548640" y="3063240"/>
            <a:ext cx="3529584" cy="2468880"/>
          </a:xfrm>
          <a:prstGeom prst="roundRect">
            <a:avLst>
              <a:gd name="adj" fmla="val 222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68680" y="3383280"/>
            <a:ext cx="2889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Conviction capital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68680" y="4206240"/>
            <a:ext cx="28895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Fast, founder-friendly checks from pre-seed to Series B, with reserves for the long build.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06824" y="3063240"/>
            <a:ext cx="3529584" cy="2468880"/>
          </a:xfrm>
          <a:prstGeom prst="roundRect">
            <a:avLst>
              <a:gd name="adj" fmla="val 222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26864" y="3383280"/>
            <a:ext cx="2889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operating foundry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626864" y="4206240"/>
            <a:ext cx="28895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X-Wave turns your CAD files into working hardware — no queue, no outsourcing, no waiting.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65008" y="3063240"/>
            <a:ext cx="3529584" cy="2468880"/>
          </a:xfrm>
          <a:prstGeom prst="roundRect">
            <a:avLst>
              <a:gd name="adj" fmla="val 2222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385048" y="3383280"/>
            <a:ext cx="2889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network that scales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385048" y="4206240"/>
            <a:ext cx="28895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Suppliers, contract manufacturers, enterprise buyers, and the customers your product is made for.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landscape — and why India.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firms pick one. We run the fund and the foundry.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545129" cy="1828800"/>
          </a:xfrm>
          <a:prstGeom prst="roundRect">
            <a:avLst>
              <a:gd name="adj" fmla="val 3000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41248" y="2404872"/>
            <a:ext cx="299648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ONLY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2752344"/>
            <a:ext cx="29964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Deep-tech venture funds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41248" y="3227832"/>
            <a:ext cx="299648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Speciale Invest · pi Ventures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Eclipse · Lux · DCVC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22369" y="2148840"/>
            <a:ext cx="3545129" cy="1828800"/>
          </a:xfrm>
          <a:prstGeom prst="roundRect">
            <a:avLst>
              <a:gd name="adj" fmla="val 3000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614977" y="2404872"/>
            <a:ext cx="299648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FOUNDRY ONLY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614977" y="2752344"/>
            <a:ext cx="29964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prototyping floors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614977" y="3227832"/>
            <a:ext cx="299648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T-Works · Newlab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Greentown Labs · MassRobotics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96098" y="2148840"/>
            <a:ext cx="3545129" cy="1828800"/>
          </a:xfrm>
          <a:prstGeom prst="roundRect">
            <a:avLst>
              <a:gd name="adj" fmla="val 3000"/>
            </a:avLst>
          </a:prstGeom>
          <a:solidFill>
            <a:srgbClr val="1A1210"/>
          </a:solidFill>
          <a:ln w="17780">
            <a:solidFill>
              <a:srgbClr val="E5261C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388706" y="2404872"/>
            <a:ext cx="299648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 + FOUNDRY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388706" y="2752344"/>
            <a:ext cx="29964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with an in-house floor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388706" y="3227832"/>
            <a:ext cx="299648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HAX · The Engine · IIT Madras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and ShockwaveLabs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4315968"/>
            <a:ext cx="11091672" cy="0"/>
          </a:xfrm>
          <a:prstGeom prst="line">
            <a:avLst/>
          </a:prstGeom>
          <a:noFill/>
          <a:ln w="12700">
            <a:solidFill>
              <a:srgbClr val="2A2E33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548640" y="444398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INDIA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" y="489204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depth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5276088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world's deepest pool of engineers — now trainable into hardware.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355848" y="489204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Cheap iteration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355848" y="5276088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Build-and-test cycles at a fraction of US cost.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63056" y="489204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maturing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163056" y="5276088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Deep-tech funds and public scaffolding (AIM, BIRAC) arriving fast.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970264" y="489204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 edge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970264" y="5276088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XCompute's Artificial General Engineer, trained on Indian engineering data.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35024" y="-1554480"/>
            <a:ext cx="9509760" cy="9509760"/>
          </a:xfrm>
          <a:prstGeom prst="ellipse">
            <a:avLst/>
          </a:prstGeom>
          <a:solidFill>
            <a:srgbClr val="0A0A0B">
              <a:alpha val="0"/>
            </a:srgbClr>
          </a:solidFill>
          <a:ln w="3175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2856586" y="-32918"/>
            <a:ext cx="6466637" cy="6466637"/>
          </a:xfrm>
          <a:prstGeom prst="ellipse">
            <a:avLst/>
          </a:prstGeom>
          <a:solidFill>
            <a:srgbClr val="0A0A0B">
              <a:alpha val="0"/>
            </a:srgbClr>
          </a:solidFill>
          <a:ln w="1905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4378147" y="1488643"/>
            <a:ext cx="3423514" cy="3423514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3A0C08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899709" y="3010205"/>
            <a:ext cx="380390" cy="380390"/>
          </a:xfrm>
          <a:prstGeom prst="ellipse">
            <a:avLst/>
          </a:prstGeom>
          <a:solidFill>
            <a:srgbClr val="0A0A0B">
              <a:alpha val="0"/>
            </a:srgbClr>
          </a:solidFill>
          <a:ln w="7620">
            <a:solidFill>
              <a:srgbClr val="240807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025896" y="3136392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651760"/>
            <a:ext cx="10332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make it real.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914400" y="37947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you're a founder turning hard science into hardware, we want to see it.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47091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pitch@shockwavelabs.vc</a:t>
            </a:r>
            <a:pPr algn="ctr" indent="0" marL="0">
              <a:buNone/>
            </a:pPr>
            <a:r>
              <a:rPr lang="en-US" sz="1800" spc="10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shockwavelabs.vc</a:t>
            </a:r>
            <a:endParaRPr lang="en-US" sz="1800" dirty="0"/>
          </a:p>
        </p:txBody>
      </p:sp>
      <p:pic>
        <p:nvPicPr>
          <p:cNvPr id="10" name="Image 0" descr="/mnt/user-data/outputs/shockwavelabs-logo/shockwavelabs-mark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9592" y="566928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THE THESIS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40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living through an</a:t>
            </a:r>
            <a:endParaRPr lang="en-US" sz="4000" dirty="0"/>
          </a:p>
          <a:p>
            <a:pPr algn="l" indent="0" marL="0">
              <a:lnSpc>
                <a:spcPct val="98000"/>
              </a:lnSpc>
              <a:buNone/>
            </a:pPr>
            <a:r>
              <a:rPr lang="en-US" sz="40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intelligence explosion.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2743200"/>
            <a:ext cx="5486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Artificial Intelligence has made ideas abundant and nearly free. It can refine a rough mental model into a polished design in seconds — but a design is still just structured information on a computer or in a mind.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583680" y="2331720"/>
            <a:ext cx="5029200" cy="2651760"/>
          </a:xfrm>
          <a:prstGeom prst="roundRect">
            <a:avLst>
              <a:gd name="adj" fmla="val 2069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949440" y="2651760"/>
            <a:ext cx="4297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bottleneck has moved from </a:t>
            </a:r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thinking</a:t>
            </a:r>
            <a:pPr indent="0" marL="0">
              <a:lnSpc>
                <a:spcPct val="105000"/>
              </a:lnSpc>
              <a:buNone/>
            </a:pP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making</a:t>
            </a:r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8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Ideas are now cheap.</a:t>
            </a:r>
            <a:endParaRPr lang="en-US" sz="3800" dirty="0"/>
          </a:p>
          <a:p>
            <a:pPr algn="l" indent="0" marL="0">
              <a:lnSpc>
                <a:spcPct val="98000"/>
              </a:lnSpc>
              <a:buNone/>
            </a:pPr>
            <a:r>
              <a:rPr lang="en-US" sz="38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Making is still hard.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548640" y="3200400"/>
            <a:ext cx="3200400" cy="1554480"/>
          </a:xfrm>
          <a:prstGeom prst="roundRect">
            <a:avLst>
              <a:gd name="adj" fmla="val 3529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34747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10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IDEA-SPACE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39319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Infinite designs, generated in seconds by AI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439912" y="3200400"/>
            <a:ext cx="3200400" cy="1554480"/>
          </a:xfrm>
          <a:prstGeom prst="roundRect">
            <a:avLst>
              <a:gd name="adj" fmla="val 3529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8439912" y="34747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10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WORLD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22792" y="39319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hardware you can hold, test, and ship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221224" y="3108960"/>
            <a:ext cx="1737360" cy="1737360"/>
          </a:xfrm>
          <a:prstGeom prst="ellipse">
            <a:avLst/>
          </a:prstGeom>
          <a:solidFill>
            <a:srgbClr val="0A0A0B">
              <a:alpha val="0"/>
            </a:srgbClr>
          </a:solidFill>
          <a:ln w="3175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5499202" y="3386938"/>
            <a:ext cx="1181405" cy="1181405"/>
          </a:xfrm>
          <a:prstGeom prst="ellipse">
            <a:avLst/>
          </a:prstGeom>
          <a:solidFill>
            <a:srgbClr val="0A0A0B">
              <a:alpha val="0"/>
            </a:srgbClr>
          </a:solidFill>
          <a:ln w="15875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5777179" y="3664915"/>
            <a:ext cx="625450" cy="625450"/>
          </a:xfrm>
          <a:prstGeom prst="ellipse">
            <a:avLst/>
          </a:prstGeom>
          <a:solidFill>
            <a:srgbClr val="0A0A0B">
              <a:alpha val="0"/>
            </a:srgbClr>
          </a:solidFill>
          <a:ln w="9525">
            <a:solidFill>
              <a:srgbClr val="3A0C08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6025896" y="3913632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175504" y="2697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840480" y="3977640"/>
            <a:ext cx="1097280" cy="0"/>
          </a:xfrm>
          <a:prstGeom prst="line">
            <a:avLst/>
          </a:prstGeom>
          <a:noFill/>
          <a:ln w="19050">
            <a:solidFill>
              <a:srgbClr val="2A2E33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7223760" y="3977640"/>
            <a:ext cx="1097280" cy="0"/>
          </a:xfrm>
          <a:prstGeom prst="line">
            <a:avLst/>
          </a:prstGeom>
          <a:noFill/>
          <a:ln w="19050">
            <a:solidFill>
              <a:srgbClr val="2A2E33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548640" y="53949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floods us with viable designs faster than anyone can build them. Invention is no longer the constraint — execution is.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WHAT WE DO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4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venture firm with its own factory floor.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2606040"/>
            <a:ext cx="2633472" cy="3108960"/>
          </a:xfrm>
          <a:prstGeom prst="roundRect">
            <a:avLst>
              <a:gd name="adj" fmla="val 208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95528" y="2880360"/>
            <a:ext cx="512064" cy="512064"/>
          </a:xfrm>
          <a:prstGeom prst="ellipse">
            <a:avLst/>
          </a:prstGeom>
          <a:solidFill>
            <a:srgbClr val="0A0A0B">
              <a:alpha val="0"/>
            </a:srgbClr>
          </a:solidFill>
          <a:ln w="2540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877458" y="2962290"/>
            <a:ext cx="348204" cy="348204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959388" y="3044220"/>
            <a:ext cx="184343" cy="184343"/>
          </a:xfrm>
          <a:prstGeom prst="ellipse">
            <a:avLst/>
          </a:prstGeom>
          <a:solidFill>
            <a:srgbClr val="0A0A0B">
              <a:alpha val="0"/>
            </a:srgbClr>
          </a:solidFill>
          <a:ln w="7620">
            <a:solidFill>
              <a:srgbClr val="3A0C08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987552" y="3072384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22960" y="3566160"/>
            <a:ext cx="2130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Hardware-First Capital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4297680"/>
            <a:ext cx="2103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Conviction checks from pre-seed to Series B, with reserves built for the long road to manufacturing scale.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364992" y="2606040"/>
            <a:ext cx="2633472" cy="3108960"/>
          </a:xfrm>
          <a:prstGeom prst="roundRect">
            <a:avLst>
              <a:gd name="adj" fmla="val 208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3611880" y="2880360"/>
            <a:ext cx="512064" cy="512064"/>
          </a:xfrm>
          <a:prstGeom prst="ellipse">
            <a:avLst/>
          </a:prstGeom>
          <a:solidFill>
            <a:srgbClr val="0A0A0B">
              <a:alpha val="0"/>
            </a:srgbClr>
          </a:solidFill>
          <a:ln w="2540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3693810" y="2962290"/>
            <a:ext cx="348204" cy="348204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3775740" y="3044220"/>
            <a:ext cx="184343" cy="184343"/>
          </a:xfrm>
          <a:prstGeom prst="ellipse">
            <a:avLst/>
          </a:prstGeom>
          <a:solidFill>
            <a:srgbClr val="0A0A0B">
              <a:alpha val="0"/>
            </a:srgbClr>
          </a:solidFill>
          <a:ln w="7620">
            <a:solidFill>
              <a:srgbClr val="3A0C08"/>
            </a:solidFill>
            <a:prstDash val="solid"/>
          </a:ln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3803904" y="3072384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3639312" y="3566160"/>
            <a:ext cx="2130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X-Wave Foundry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639312" y="4297680"/>
            <a:ext cx="2103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access to our 40,000 sq m floor — 18 capability areas, sketch to working part in days.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181344" y="2606040"/>
            <a:ext cx="2633472" cy="3108960"/>
          </a:xfrm>
          <a:prstGeom prst="roundRect">
            <a:avLst>
              <a:gd name="adj" fmla="val 208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6428232" y="2880360"/>
            <a:ext cx="512064" cy="512064"/>
          </a:xfrm>
          <a:prstGeom prst="ellipse">
            <a:avLst/>
          </a:prstGeom>
          <a:solidFill>
            <a:srgbClr val="0A0A0B">
              <a:alpha val="0"/>
            </a:srgbClr>
          </a:solidFill>
          <a:ln w="2540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6510162" y="2962290"/>
            <a:ext cx="348204" cy="348204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6592092" y="3044220"/>
            <a:ext cx="184343" cy="184343"/>
          </a:xfrm>
          <a:prstGeom prst="ellipse">
            <a:avLst/>
          </a:prstGeom>
          <a:solidFill>
            <a:srgbClr val="0A0A0B">
              <a:alpha val="0"/>
            </a:srgbClr>
          </a:solidFill>
          <a:ln w="7620">
            <a:solidFill>
              <a:srgbClr val="3A0C08"/>
            </a:solidFill>
            <a:prstDash val="solid"/>
          </a:ln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6620256" y="3072384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6455664" y="3566160"/>
            <a:ext cx="2130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Network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55664" y="4297680"/>
            <a:ext cx="2103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scale, we source the suppliers and contract manufacturers who can mass-produce the exact part you need — 10,000 of that precision screw — at volume.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8997696" y="2606040"/>
            <a:ext cx="2633472" cy="3108960"/>
          </a:xfrm>
          <a:prstGeom prst="roundRect">
            <a:avLst>
              <a:gd name="adj" fmla="val 208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6" name="Shape 24"/>
          <p:cNvSpPr/>
          <p:nvPr/>
        </p:nvSpPr>
        <p:spPr>
          <a:xfrm>
            <a:off x="9244584" y="2880360"/>
            <a:ext cx="512064" cy="512064"/>
          </a:xfrm>
          <a:prstGeom prst="ellipse">
            <a:avLst/>
          </a:prstGeom>
          <a:solidFill>
            <a:srgbClr val="0A0A0B">
              <a:alpha val="0"/>
            </a:srgbClr>
          </a:solidFill>
          <a:ln w="2540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27" name="Shape 25"/>
          <p:cNvSpPr/>
          <p:nvPr/>
        </p:nvSpPr>
        <p:spPr>
          <a:xfrm>
            <a:off x="9326514" y="2962290"/>
            <a:ext cx="348204" cy="348204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28" name="Shape 26"/>
          <p:cNvSpPr/>
          <p:nvPr/>
        </p:nvSpPr>
        <p:spPr>
          <a:xfrm>
            <a:off x="9408444" y="3044220"/>
            <a:ext cx="184343" cy="184343"/>
          </a:xfrm>
          <a:prstGeom prst="ellipse">
            <a:avLst/>
          </a:prstGeom>
          <a:solidFill>
            <a:srgbClr val="0A0A0B">
              <a:alpha val="0"/>
            </a:srgbClr>
          </a:solidFill>
          <a:ln w="7620">
            <a:solidFill>
              <a:srgbClr val="3A0C08"/>
            </a:solidFill>
            <a:prstDash val="solid"/>
          </a:ln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9436608" y="3072384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9272016" y="3566160"/>
            <a:ext cx="2130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Connection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9272016" y="4297680"/>
            <a:ext cx="2103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connect product designers and developers with the unique customers, communities, and markets their work is made for.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THE FRAMEWORK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6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idea-space to the real world.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240280"/>
            <a:ext cx="5486400" cy="1691640"/>
          </a:xfrm>
          <a:prstGeom prst="roundRect">
            <a:avLst>
              <a:gd name="adj" fmla="val 324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68680" y="2496312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00200" y="247802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 of AI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600200" y="2953512"/>
            <a:ext cx="4160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Cognition is being commoditized. Software is largely solved — the new frontier is physical: atoms, machines, and the factories that make them.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63640" y="2240280"/>
            <a:ext cx="5486400" cy="1691640"/>
          </a:xfrm>
          <a:prstGeom prst="roundRect">
            <a:avLst>
              <a:gd name="adj" fmla="val 324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583680" y="2496312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0" y="247802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Intelligence Explosion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315200" y="2953512"/>
            <a:ext cx="4160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AI compounds on itself, viable ideas multiply faster than anyone can build them. Invention is no longer the constraint — execution is.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4160520"/>
            <a:ext cx="5486400" cy="1691640"/>
          </a:xfrm>
          <a:prstGeom prst="roundRect">
            <a:avLst>
              <a:gd name="adj" fmla="val 324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68680" y="4416552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00200" y="439826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Idea-Space → Real World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600200" y="4873752"/>
            <a:ext cx="4160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X-Wave, we collapse the distance between a concept and a working part — turning thought into thing in days, not quarters.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63640" y="4160520"/>
            <a:ext cx="5486400" cy="1691640"/>
          </a:xfrm>
          <a:prstGeom prst="roundRect">
            <a:avLst>
              <a:gd name="adj" fmla="val 324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583680" y="4416552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315200" y="439826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Capital, Foundry, Network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315200" y="4873752"/>
            <a:ext cx="4160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Conviction capital, operating muscle, and a manufacturing network to carry you from first prototype to production scale.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914400"/>
            <a:ext cx="6217920" cy="6217920"/>
          </a:xfrm>
          <a:prstGeom prst="ellipse">
            <a:avLst/>
          </a:prstGeom>
          <a:solidFill>
            <a:srgbClr val="0A0A0B">
              <a:alpha val="0"/>
            </a:srgbClr>
          </a:solidFill>
          <a:ln w="31750">
            <a:solidFill>
              <a:srgbClr val="E5261C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8127187" y="1909267"/>
            <a:ext cx="4228186" cy="4228186"/>
          </a:xfrm>
          <a:prstGeom prst="ellipse">
            <a:avLst/>
          </a:prstGeom>
          <a:solidFill>
            <a:srgbClr val="0A0A0B">
              <a:alpha val="0"/>
            </a:srgbClr>
          </a:solidFill>
          <a:ln w="19050">
            <a:solidFill>
              <a:srgbClr val="8E140D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9122054" y="2904134"/>
            <a:ext cx="2238451" cy="2238451"/>
          </a:xfrm>
          <a:prstGeom prst="ellipse">
            <a:avLst/>
          </a:prstGeom>
          <a:solidFill>
            <a:srgbClr val="0A0A0B">
              <a:alpha val="0"/>
            </a:srgbClr>
          </a:solidFill>
          <a:ln w="12700">
            <a:solidFill>
              <a:srgbClr val="4A100B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0116922" y="3899002"/>
            <a:ext cx="248717" cy="248717"/>
          </a:xfrm>
          <a:prstGeom prst="ellipse">
            <a:avLst/>
          </a:prstGeom>
          <a:solidFill>
            <a:srgbClr val="0A0A0B">
              <a:alpha val="0"/>
            </a:srgbClr>
          </a:solidFill>
          <a:ln w="7620">
            <a:solidFill>
              <a:srgbClr val="2A0907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10177272" y="3959352"/>
            <a:ext cx="128016" cy="128016"/>
          </a:xfrm>
          <a:prstGeom prst="ellipse">
            <a:avLst/>
          </a:prstGeom>
          <a:solidFill>
            <a:srgbClr val="E5261C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THE FOUNDRY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91440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X-WAVE</a:t>
            </a:r>
            <a:endParaRPr lang="en-US" sz="6000" dirty="0"/>
          </a:p>
        </p:txBody>
      </p:sp>
      <p:sp>
        <p:nvSpPr>
          <p:cNvPr id="9" name="Text 7"/>
          <p:cNvSpPr/>
          <p:nvPr/>
        </p:nvSpPr>
        <p:spPr>
          <a:xfrm>
            <a:off x="566928" y="19659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pPr indent="0" marL="0">
              <a:buNone/>
            </a:pPr>
            <a:pPr indent="0" marL="0">
              <a:buNone/>
            </a:pPr>
            <a:pPr indent="0" marL="0">
              <a:buNone/>
            </a:pPr>
            <a:pPr indent="0" marL="0">
              <a:buNone/>
            </a:pPr>
            <a:pPr indent="0" marL="0">
              <a:buNone/>
            </a:pPr>
            <a:r>
              <a:rPr sz="2400" b="1">
                <a:solidFill>
                  <a:srgbClr val="E5261C"/>
                </a:solidFill>
                <a:latin typeface="Arial"/>
              </a:rPr>
              <a:t>Make </a:t>
            </a:r>
            <a:r>
              <a:rPr sz="2400" b="1">
                <a:solidFill>
                  <a:srgbClr val="F2F0EA"/>
                </a:solidFill>
                <a:latin typeface="Arial"/>
              </a:rPr>
              <a:t>it</a:t>
            </a:r>
            <a:r>
              <a:rPr sz="2400" b="1">
                <a:solidFill>
                  <a:srgbClr val="9B9A93"/>
                </a:solidFill>
                <a:latin typeface="Arial"/>
              </a:rPr>
              <a:t> from </a:t>
            </a:r>
            <a:r>
              <a:rPr sz="2400" b="1">
                <a:solidFill>
                  <a:srgbClr val="E5261C"/>
                </a:solidFill>
                <a:latin typeface="Arial"/>
              </a:rPr>
              <a:t>bit</a:t>
            </a:r>
            <a:r>
              <a:rPr sz="2400" b="1">
                <a:solidFill>
                  <a:srgbClr val="9B9A93"/>
                </a:solidFill>
                <a:latin typeface="Arial"/>
              </a:rPr>
              <a:t>, </a:t>
            </a:r>
            <a:r>
              <a:rPr sz="2400" b="1">
                <a:solidFill>
                  <a:srgbClr val="F2F0EA"/>
                </a:solidFill>
                <a:latin typeface="Arial"/>
              </a:rPr>
              <a:t>matter</a:t>
            </a:r>
            <a:r>
              <a:rPr sz="2400" b="1">
                <a:solidFill>
                  <a:srgbClr val="9B9A93"/>
                </a:solidFill>
                <a:latin typeface="Arial"/>
              </a:rPr>
              <a:t> from </a:t>
            </a:r>
            <a:r>
              <a:rPr sz="2400" b="1">
                <a:solidFill>
                  <a:srgbClr val="E5261C"/>
                </a:solidFill>
                <a:latin typeface="Arial"/>
              </a:rPr>
              <a:t>mind</a:t>
            </a:r>
            <a:r>
              <a:rPr sz="2400" b="1">
                <a:solidFill>
                  <a:srgbClr val="9B9A93"/>
                </a:solidFill>
                <a:latin typeface="Arial"/>
              </a:rPr>
              <a:t>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66928" y="2670048"/>
            <a:ext cx="6583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advanced rapid-prototyping center — a 40,000 sq m floor spanning 18 disciplines: machining and additive, electronics and cleanroom microfab, chemistry, metallurgy, bio-fabrication, imaging, robotics, vacuum and thermal processing, and on-prem AI compute. Walk in with a CAD file. Walk out with a working part.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4892040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566928" y="57607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AREAS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2852928" y="4892040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2852928" y="57607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MACHINES ON THE FLOOR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138928" y="4892040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72h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5138928" y="57607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AVG. SKETCH → PART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THE FOUNDRY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 machines. One floor.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04672" y="1920240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Additive Manufacturing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04672" y="2212848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MACHINES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4313225" y="1828800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569257" y="1920240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CNC Machining &amp; Turning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69257" y="2212848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MACHINES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077810" y="1828800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333842" y="1920240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Metal Fabrication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33842" y="2212848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MACHINES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48640" y="2578608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04672" y="2670048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Electronics Lab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04672" y="2962656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MACHINES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313225" y="2578608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4569257" y="2670048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Metrology &amp; QA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69257" y="2962656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MACHINES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8077810" y="2578608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8333842" y="2670048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Composites &amp; Casting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333842" y="2962656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MACHINES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48640" y="3328416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804672" y="3419856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 Finishing &amp; Coating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04672" y="3712464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MACHINES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313225" y="3328416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4569257" y="3419856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Engineering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69257" y="3712464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MACHINES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8077810" y="3328416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8333842" y="3419856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Genomics &amp; Sequencing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333842" y="3712464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MACHINES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548640" y="4078224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804672" y="4169664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Bio-Fabrication &amp; Lab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04672" y="4462272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MACHINES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313225" y="4078224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4569257" y="4169664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 &amp; Advanced Imaging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569257" y="4462272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MACHINES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8077810" y="4078224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38" name="Text 36"/>
          <p:cNvSpPr/>
          <p:nvPr/>
        </p:nvSpPr>
        <p:spPr>
          <a:xfrm>
            <a:off x="8333842" y="4169664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 &amp; Humanoid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8333842" y="4462272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MACHINES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548640" y="4828032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804672" y="4919472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 &amp; Autonomy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04672" y="5212080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MACHINES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4313225" y="4828032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44" name="Text 42"/>
          <p:cNvSpPr/>
          <p:nvPr/>
        </p:nvSpPr>
        <p:spPr>
          <a:xfrm>
            <a:off x="4569257" y="4919472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Chemistry &amp; Process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4569257" y="5212080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MACHINES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077810" y="4828032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8333842" y="4919472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Spectroscopy &amp; Spectrometry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8333842" y="5212080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MACHINES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548640" y="5577840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0" name="Text 48"/>
          <p:cNvSpPr/>
          <p:nvPr/>
        </p:nvSpPr>
        <p:spPr>
          <a:xfrm>
            <a:off x="804672" y="5669280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Metallurgy &amp; Materials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804672" y="5961888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MACHINES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313225" y="5577840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3" name="Text 51"/>
          <p:cNvSpPr/>
          <p:nvPr/>
        </p:nvSpPr>
        <p:spPr>
          <a:xfrm>
            <a:off x="4569257" y="5669280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Cleanroom &amp; Microfabrication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4569257" y="5961888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MACHINES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8077810" y="5577840"/>
            <a:ext cx="3563417" cy="658368"/>
          </a:xfrm>
          <a:prstGeom prst="roundRect">
            <a:avLst>
              <a:gd name="adj" fmla="val 8333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6" name="Text 54"/>
          <p:cNvSpPr/>
          <p:nvPr/>
        </p:nvSpPr>
        <p:spPr>
          <a:xfrm>
            <a:off x="8333842" y="5669280"/>
            <a:ext cx="310621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Vacuum &amp; Thermal Processing</a:t>
            </a:r>
            <a:endParaRPr lang="en-US" sz="1200" dirty="0"/>
          </a:p>
        </p:txBody>
      </p:sp>
      <p:sp>
        <p:nvSpPr>
          <p:cNvPr id="57" name="Text 55"/>
          <p:cNvSpPr/>
          <p:nvPr/>
        </p:nvSpPr>
        <p:spPr>
          <a:xfrm>
            <a:off x="8333842" y="5961888"/>
            <a:ext cx="31062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MACHINES</a:t>
            </a:r>
            <a:endParaRPr lang="en-US" sz="850" dirty="0"/>
          </a:p>
        </p:txBody>
      </p:sp>
      <p:sp>
        <p:nvSpPr>
          <p:cNvPr id="58" name="Text 56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THE FOUNDRY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6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floor, three ways in.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X-Wave is funded — and used — three ways. That's what keeps a capital-heavy floor sustainable.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3545129" cy="2788920"/>
          </a:xfrm>
          <a:prstGeom prst="roundRect">
            <a:avLst>
              <a:gd name="adj" fmla="val 1967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59536" y="2660904"/>
            <a:ext cx="299648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OUR PORTFOLIO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9536" y="3026664"/>
            <a:ext cx="29964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Founders we back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59536" y="3575304"/>
            <a:ext cx="294162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Priority, hands-on access to the entire floor — included, no queue, no outsourcing.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22369" y="2331720"/>
            <a:ext cx="3545129" cy="2788920"/>
          </a:xfrm>
          <a:prstGeom prst="roundRect">
            <a:avLst>
              <a:gd name="adj" fmla="val 1967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633265" y="2660904"/>
            <a:ext cx="299648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PARTNERS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633265" y="3026664"/>
            <a:ext cx="29964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Companies who need it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633265" y="3575304"/>
            <a:ext cx="294162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B9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Outside teams run cross-disciplinary R&amp;D, or book time on a high-end machine they don't own — with the engineers who run it.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96098" y="2331720"/>
            <a:ext cx="3545129" cy="2788920"/>
          </a:xfrm>
          <a:prstGeom prst="roundRect">
            <a:avLst>
              <a:gd name="adj" fmla="val 1967"/>
            </a:avLst>
          </a:prstGeom>
          <a:solidFill>
            <a:srgbClr val="1A1210"/>
          </a:solidFill>
          <a:ln w="17780">
            <a:solidFill>
              <a:srgbClr val="E5261C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406994" y="2660904"/>
            <a:ext cx="299648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SPONSORS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406994" y="3026664"/>
            <a:ext cx="29964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 a machine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8406994" y="3575304"/>
            <a:ext cx="294162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Underwrite any machine and earn usage credits across the entire lab — fund the kit you care about, access everything else.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  <p:cxnSp>
        <p:nvCxnSpPr>
          <p:cNvPr id="19" name="Connector 18"/>
          <p:cNvCxnSpPr/>
          <p:nvPr/>
        </p:nvCxnSpPr>
        <p:spPr>
          <a:xfrm>
            <a:off x="548640" y="5532120"/>
            <a:ext cx="11091672" cy="0"/>
          </a:xfrm>
          <a:prstGeom prst="line">
            <a:avLst/>
          </a:prstGeom>
          <a:ln w="12700">
            <a:solidFill>
              <a:srgbClr val="2A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640" y="5669280"/>
            <a:ext cx="1109167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5261C"/>
                </a:solidFill>
                <a:latin typeface="Arial"/>
              </a:rPr>
              <a:t>OUTBOUND SERVICES   </a:t>
            </a:r>
            <a:r>
              <a:rPr sz="1250">
                <a:solidFill>
                  <a:srgbClr val="9B9A93"/>
                </a:solidFill>
                <a:latin typeface="Arial"/>
              </a:rPr>
              <a:t>X-Wave also runs accredited calibration &amp; certification for outside customers — another way the floor pays for itself.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BY THE NUMBERS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600" b="1" spc="5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fund, in figures.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834640"/>
            <a:ext cx="2606040" cy="2286000"/>
          </a:xfrm>
          <a:prstGeom prst="roundRect">
            <a:avLst>
              <a:gd name="adj" fmla="val 2400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3337560"/>
            <a:ext cx="2423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$640M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731520" y="434340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 UNDER MANAGEMENT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383280" y="2834640"/>
            <a:ext cx="2606040" cy="2286000"/>
          </a:xfrm>
          <a:prstGeom prst="roundRect">
            <a:avLst>
              <a:gd name="adj" fmla="val 2400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474720" y="3337560"/>
            <a:ext cx="2423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4200" dirty="0"/>
          </a:p>
        </p:txBody>
      </p:sp>
      <p:sp>
        <p:nvSpPr>
          <p:cNvPr id="9" name="Text 7"/>
          <p:cNvSpPr/>
          <p:nvPr/>
        </p:nvSpPr>
        <p:spPr>
          <a:xfrm>
            <a:off x="3566160" y="434340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COMPANIES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17920" y="2834640"/>
            <a:ext cx="2606040" cy="2286000"/>
          </a:xfrm>
          <a:prstGeom prst="roundRect">
            <a:avLst>
              <a:gd name="adj" fmla="val 2400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309360" y="3337560"/>
            <a:ext cx="2423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12,700+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6400800" y="434340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PARTS PROTOTYPED / YEAR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052560" y="2834640"/>
            <a:ext cx="2606040" cy="2286000"/>
          </a:xfrm>
          <a:prstGeom prst="roundRect">
            <a:avLst>
              <a:gd name="adj" fmla="val 2400"/>
            </a:avLst>
          </a:prstGeom>
          <a:solidFill>
            <a:srgbClr val="141518"/>
          </a:solidFill>
          <a:ln w="12700">
            <a:solidFill>
              <a:srgbClr val="2A2E33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5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144000" y="3337560"/>
            <a:ext cx="2423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72h</a:t>
            </a:r>
            <a:endParaRPr lang="en-US" sz="4200" dirty="0"/>
          </a:p>
        </p:txBody>
      </p:sp>
      <p:sp>
        <p:nvSpPr>
          <p:cNvPr id="15" name="Text 13"/>
          <p:cNvSpPr/>
          <p:nvPr/>
        </p:nvSpPr>
        <p:spPr>
          <a:xfrm>
            <a:off x="9235440" y="434340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E526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AVG. SKETCH → PART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SHOCKWAVELABS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091672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6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ShockwaveLabs — Pitch Deck</dc:title>
  <dc:subject>PptxGenJS Presentation</dc:subject>
  <dc:creator>ShockwaveLabs</dc:creator>
  <cp:lastModifiedBy>ShockwaveLabs</cp:lastModifiedBy>
  <cp:revision>1</cp:revision>
  <dcterms:created xsi:type="dcterms:W3CDTF">2026-06-20T23:02:14Z</dcterms:created>
  <dcterms:modified xsi:type="dcterms:W3CDTF">2026-06-20T23:02:14Z</dcterms:modified>
</cp:coreProperties>
</file>